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线条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线条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线条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标题"/>
          <p:cNvSpPr txBox="1"/>
          <p:nvPr>
            <p:ph type="body" sz="quarter" idx="21"/>
          </p:nvPr>
        </p:nvSpPr>
        <p:spPr>
          <a:xfrm>
            <a:off x="508000" y="3498850"/>
            <a:ext cx="7200900" cy="520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标题</a:t>
            </a:r>
          </a:p>
        </p:txBody>
      </p:sp>
      <p:sp>
        <p:nvSpPr>
          <p:cNvPr id="17" name="标题文本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标题文本</a:t>
            </a:r>
          </a:p>
        </p:txBody>
      </p:sp>
      <p:sp>
        <p:nvSpPr>
          <p:cNvPr id="18" name="正文级别 1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苏子柔"/>
          <p:cNvSpPr txBox="1"/>
          <p:nvPr>
            <p:ph type="body" sz="quarter" idx="21"/>
          </p:nvPr>
        </p:nvSpPr>
        <p:spPr>
          <a:xfrm>
            <a:off x="533400" y="5969000"/>
            <a:ext cx="119380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–苏子柔</a:t>
            </a:r>
          </a:p>
        </p:txBody>
      </p:sp>
      <p:sp>
        <p:nvSpPr>
          <p:cNvPr id="108" name="“在此键入引文。”"/>
          <p:cNvSpPr txBox="1"/>
          <p:nvPr>
            <p:ph type="body" sz="quarter" idx="22"/>
          </p:nvPr>
        </p:nvSpPr>
        <p:spPr>
          <a:xfrm>
            <a:off x="1270000" y="4240177"/>
            <a:ext cx="10464800" cy="7398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“在此键入引文。”</a:t>
            </a:r>
          </a:p>
        </p:txBody>
      </p:sp>
      <p:sp>
        <p:nvSpPr>
          <p:cNvPr id="10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图像"/>
          <p:cNvSpPr/>
          <p:nvPr>
            <p:ph type="pic" idx="21"/>
          </p:nvPr>
        </p:nvSpPr>
        <p:spPr>
          <a:xfrm>
            <a:off x="-901700" y="-127000"/>
            <a:ext cx="14211300" cy="9997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线条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线条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线条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线条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标题"/>
          <p:cNvSpPr txBox="1"/>
          <p:nvPr>
            <p:ph type="body" sz="quarter" idx="21"/>
          </p:nvPr>
        </p:nvSpPr>
        <p:spPr>
          <a:xfrm>
            <a:off x="508000" y="6089650"/>
            <a:ext cx="7200900" cy="520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标题</a:t>
            </a:r>
          </a:p>
        </p:txBody>
      </p:sp>
      <p:sp>
        <p:nvSpPr>
          <p:cNvPr id="31" name="图像"/>
          <p:cNvSpPr/>
          <p:nvPr>
            <p:ph type="pic" idx="22"/>
          </p:nvPr>
        </p:nvSpPr>
        <p:spPr>
          <a:xfrm>
            <a:off x="584200" y="558800"/>
            <a:ext cx="11823700" cy="708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标题文本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33" name="正文级别 1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>
                <a:latin typeface="PingFang SC Regular"/>
                <a:ea typeface="PingFang SC Regular"/>
                <a:cs typeface="PingFang SC Regular"/>
                <a:sym typeface="PingFang SC Regular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>
                <a:latin typeface="PingFang SC Regular"/>
                <a:ea typeface="PingFang SC Regular"/>
                <a:cs typeface="PingFang SC Regular"/>
                <a:sym typeface="PingFang SC Regular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>
                <a:latin typeface="PingFang SC Regular"/>
                <a:ea typeface="PingFang SC Regular"/>
                <a:cs typeface="PingFang SC Regular"/>
                <a:sym typeface="PingFang SC Regular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>
                <a:latin typeface="PingFang SC Regular"/>
                <a:ea typeface="PingFang SC Regular"/>
                <a:cs typeface="PingFang SC Regular"/>
                <a:sym typeface="PingFang SC Regular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标题文本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4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线条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线条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标题"/>
          <p:cNvSpPr txBox="1"/>
          <p:nvPr>
            <p:ph type="body" sz="quarter" idx="21"/>
          </p:nvPr>
        </p:nvSpPr>
        <p:spPr>
          <a:xfrm>
            <a:off x="508000" y="2159000"/>
            <a:ext cx="5676900" cy="5207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标题</a:t>
            </a:r>
          </a:p>
        </p:txBody>
      </p:sp>
      <p:sp>
        <p:nvSpPr>
          <p:cNvPr id="52" name="图像"/>
          <p:cNvSpPr/>
          <p:nvPr>
            <p:ph type="pic" sz="half" idx="22"/>
          </p:nvPr>
        </p:nvSpPr>
        <p:spPr>
          <a:xfrm>
            <a:off x="6704698" y="590550"/>
            <a:ext cx="5806884" cy="850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标题文本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标题文本</a:t>
            </a:r>
          </a:p>
        </p:txBody>
      </p:sp>
      <p:sp>
        <p:nvSpPr>
          <p:cNvPr id="54" name="正文级别 1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6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71" name="正文级别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>
            <a:lvl1pPr>
              <a:defRPr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  <a:lvl2pPr>
              <a:defRPr sz="3200">
                <a:latin typeface="PingFang SC Regular"/>
                <a:ea typeface="PingFang SC Regular"/>
                <a:cs typeface="PingFang SC Regular"/>
                <a:sym typeface="PingFang SC Regular"/>
              </a:defRPr>
            </a:lvl2pPr>
            <a:lvl3pPr>
              <a:defRPr sz="2800">
                <a:latin typeface="PingFang SC Regular"/>
                <a:ea typeface="PingFang SC Regular"/>
                <a:cs typeface="PingFang SC Regular"/>
                <a:sym typeface="PingFang SC Regular"/>
              </a:defRPr>
            </a:lvl3pPr>
            <a:lvl4pPr>
              <a:defRPr sz="2600">
                <a:latin typeface="PingFang SC Regular"/>
                <a:ea typeface="PingFang SC Regular"/>
                <a:cs typeface="PingFang SC Regular"/>
                <a:sym typeface="PingFang SC Regular"/>
              </a:defRPr>
            </a:lvl4pPr>
            <a:lvl5pPr>
              <a:defRPr sz="2400">
                <a:latin typeface="PingFang SC Regular"/>
                <a:ea typeface="PingFang SC Regular"/>
                <a:cs typeface="PingFang SC Regular"/>
                <a:sym typeface="PingFang SC Regular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图像"/>
          <p:cNvSpPr/>
          <p:nvPr>
            <p:ph type="pic" sz="half" idx="21"/>
          </p:nvPr>
        </p:nvSpPr>
        <p:spPr>
          <a:xfrm>
            <a:off x="6819900" y="1739900"/>
            <a:ext cx="5575300" cy="816965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81" name="正文级别 1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正文级别 1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图像"/>
          <p:cNvSpPr/>
          <p:nvPr>
            <p:ph type="pic" sz="half" idx="21"/>
          </p:nvPr>
        </p:nvSpPr>
        <p:spPr>
          <a:xfrm>
            <a:off x="6260986" y="4406900"/>
            <a:ext cx="6697779" cy="471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图像"/>
          <p:cNvSpPr/>
          <p:nvPr>
            <p:ph type="pic" sz="quarter" idx="22"/>
          </p:nvPr>
        </p:nvSpPr>
        <p:spPr>
          <a:xfrm>
            <a:off x="6680200" y="635000"/>
            <a:ext cx="5829301" cy="3517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图像"/>
          <p:cNvSpPr/>
          <p:nvPr>
            <p:ph type="pic" sz="half" idx="23"/>
          </p:nvPr>
        </p:nvSpPr>
        <p:spPr>
          <a:xfrm>
            <a:off x="482600" y="609600"/>
            <a:ext cx="5728881" cy="8394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线条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线条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标题文本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标题文本</a:t>
            </a:r>
          </a:p>
        </p:txBody>
      </p:sp>
      <p:sp>
        <p:nvSpPr>
          <p:cNvPr id="5" name="正文级别 1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" name="幻灯片编号"/>
          <p:cNvSpPr txBox="1"/>
          <p:nvPr>
            <p:ph type="sldNum" sz="quarter" idx="2"/>
          </p:nvPr>
        </p:nvSpPr>
        <p:spPr>
          <a:xfrm>
            <a:off x="6324600" y="9258300"/>
            <a:ext cx="342900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hyperlink" Target="https://docs.microsoft.com/zh-cn/training/paths/dax-power-bi/" TargetMode="External"/><Relationship Id="rId4" Type="http://schemas.openxmlformats.org/officeDocument/2006/relationships/hyperlink" Target="https://docs.microsoft.com/zh-cn/dax/dax-function-reference" TargetMode="External"/><Relationship Id="rId5" Type="http://schemas.openxmlformats.org/officeDocument/2006/relationships/hyperlink" Target="https://www.powerbigeek.com/what-is-dax/" TargetMode="Externa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powerbi.microsoft.com/zh-cn/desktop/" TargetMode="Externa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ower BI入门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Power BI入门</a:t>
            </a:r>
          </a:p>
        </p:txBody>
      </p:sp>
      <p:sp>
        <p:nvSpPr>
          <p:cNvPr id="134" name="骆昊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/>
            <a:r>
              <a:t>骆昊</a:t>
            </a:r>
          </a:p>
        </p:txBody>
      </p:sp>
      <p:pic>
        <p:nvPicPr>
          <p:cNvPr id="135" name="QQ20200323-234330@2x.png" descr="QQ20200323-234330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7051" y="594445"/>
            <a:ext cx="10970698" cy="5440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ower BI使用步骤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BI使用步骤</a:t>
            </a:r>
          </a:p>
        </p:txBody>
      </p:sp>
      <p:sp>
        <p:nvSpPr>
          <p:cNvPr id="166" name="数据清洗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数据清洗</a:t>
            </a:r>
          </a:p>
        </p:txBody>
      </p:sp>
      <p:pic>
        <p:nvPicPr>
          <p:cNvPr id="16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303" y="3702050"/>
            <a:ext cx="10338194" cy="6003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ower BI使用步骤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BI使用步骤</a:t>
            </a:r>
          </a:p>
        </p:txBody>
      </p:sp>
      <p:sp>
        <p:nvSpPr>
          <p:cNvPr id="170" name="数据建模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数据建模</a:t>
            </a:r>
          </a:p>
        </p:txBody>
      </p:sp>
      <p:pic>
        <p:nvPicPr>
          <p:cNvPr id="17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5418" y="3702050"/>
            <a:ext cx="11273964" cy="5747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ower BI使用步骤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BI使用步骤</a:t>
            </a:r>
          </a:p>
        </p:txBody>
      </p:sp>
      <p:sp>
        <p:nvSpPr>
          <p:cNvPr id="174" name="视觉对象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视觉对象</a:t>
            </a:r>
          </a:p>
        </p:txBody>
      </p:sp>
      <p:pic>
        <p:nvPicPr>
          <p:cNvPr id="17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0338" y="3702050"/>
            <a:ext cx="11144124" cy="5087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ower BI使用步骤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BI使用步骤</a:t>
            </a:r>
          </a:p>
        </p:txBody>
      </p:sp>
      <p:sp>
        <p:nvSpPr>
          <p:cNvPr id="178" name="生成报表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生成报表</a:t>
            </a:r>
          </a:p>
        </p:txBody>
      </p:sp>
      <p:pic>
        <p:nvPicPr>
          <p:cNvPr id="17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6842" y="3702050"/>
            <a:ext cx="9671116" cy="5648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ower BI使用步骤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BI使用步骤</a:t>
            </a:r>
          </a:p>
        </p:txBody>
      </p:sp>
      <p:sp>
        <p:nvSpPr>
          <p:cNvPr id="182" name="发布报表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发布报表</a:t>
            </a:r>
          </a:p>
        </p:txBody>
      </p:sp>
      <p:pic>
        <p:nvPicPr>
          <p:cNvPr id="18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884" y="5267647"/>
            <a:ext cx="6210301" cy="381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" name="成组"/>
          <p:cNvGrpSpPr/>
          <p:nvPr/>
        </p:nvGrpSpPr>
        <p:grpSpPr>
          <a:xfrm>
            <a:off x="1485900" y="3702050"/>
            <a:ext cx="10033000" cy="1016000"/>
            <a:chOff x="0" y="0"/>
            <a:chExt cx="10033000" cy="1016000"/>
          </a:xfrm>
        </p:grpSpPr>
        <p:pic>
          <p:nvPicPr>
            <p:cNvPr id="184" name="pasted-image.png" descr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033000" cy="10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矩形"/>
            <p:cNvSpPr/>
            <p:nvPr/>
          </p:nvSpPr>
          <p:spPr>
            <a:xfrm>
              <a:off x="9369256" y="12700"/>
              <a:ext cx="632827" cy="990600"/>
            </a:xfrm>
            <a:prstGeom prst="rect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187" name="线条"/>
          <p:cNvSpPr/>
          <p:nvPr/>
        </p:nvSpPr>
        <p:spPr>
          <a:xfrm flipV="1">
            <a:off x="10193184" y="4511551"/>
            <a:ext cx="781714" cy="781714"/>
          </a:xfrm>
          <a:prstGeom prst="line">
            <a:avLst/>
          </a:prstGeom>
          <a:ln w="76200">
            <a:solidFill>
              <a:srgbClr val="FF26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188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2245" y="5987522"/>
            <a:ext cx="4078465" cy="2370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Class="entr" nodeType="after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1" dur="8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0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6" dur="8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2"/>
      <p:bldP build="whole" bldLvl="1" animBg="1" rev="0" advAuto="0" spid="187" grpId="1"/>
      <p:bldP build="whole" bldLvl="1" animBg="1" rev="0" advAuto="0" spid="188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ower BI使用步骤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BI使用步骤</a:t>
            </a:r>
          </a:p>
        </p:txBody>
      </p:sp>
      <p:sp>
        <p:nvSpPr>
          <p:cNvPr id="191" name="分享洞察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分享洞察</a:t>
            </a:r>
          </a:p>
        </p:txBody>
      </p:sp>
      <p:pic>
        <p:nvPicPr>
          <p:cNvPr id="19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5883" y="3702050"/>
            <a:ext cx="10373034" cy="5644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ower BI使用步骤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BI使用步骤</a:t>
            </a:r>
          </a:p>
        </p:txBody>
      </p:sp>
      <p:pic>
        <p:nvPicPr>
          <p:cNvPr id="19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167" y="2971841"/>
            <a:ext cx="11674466" cy="5410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ower Que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Query</a:t>
            </a:r>
          </a:p>
        </p:txBody>
      </p:sp>
      <p:sp>
        <p:nvSpPr>
          <p:cNvPr id="198" name="Excel是最为大众化的数据处理软件，但在大数据时代Excel明显有点扛不住了，微软从Excel2010开始，推出了一个叫Power Query的插件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Excel是最为大众化的数据处理软件，但在大数据时代Excel明显有点扛不住了，微软从Excel2010开始，推出了一个叫Power Query的插件。</a:t>
            </a:r>
          </a:p>
          <a:p>
            <a:pPr/>
            <a:r>
              <a:t>Power Query可以弥补Excel的不足，处理数据的能力边界大大提升，对于Excel 2010和Excel 2013，需要从微软官网下载插件，对于Excel 2016以后的版本，直接内置了Power Query。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ower Que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Query</a:t>
            </a:r>
          </a:p>
        </p:txBody>
      </p:sp>
      <p:sp>
        <p:nvSpPr>
          <p:cNvPr id="201" name="数据清洗"/>
          <p:cNvSpPr txBox="1"/>
          <p:nvPr>
            <p:ph type="body" sz="quarter" idx="1"/>
          </p:nvPr>
        </p:nvSpPr>
        <p:spPr>
          <a:xfrm>
            <a:off x="508000" y="2628900"/>
            <a:ext cx="11988800" cy="1037845"/>
          </a:xfrm>
          <a:prstGeom prst="rect">
            <a:avLst/>
          </a:prstGeom>
        </p:spPr>
        <p:txBody>
          <a:bodyPr/>
          <a:lstStyle/>
          <a:p>
            <a:pPr/>
            <a:r>
              <a:t>数据清洗</a:t>
            </a:r>
          </a:p>
        </p:txBody>
      </p:sp>
      <p:pic>
        <p:nvPicPr>
          <p:cNvPr id="202" name="04.Clean-Data.png" descr="04.Clean-Da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262" y="3702050"/>
            <a:ext cx="11852259" cy="5215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ower Que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Query</a:t>
            </a:r>
          </a:p>
        </p:txBody>
      </p:sp>
      <p:sp>
        <p:nvSpPr>
          <p:cNvPr id="205" name="数据拼接（Appending）"/>
          <p:cNvSpPr txBox="1"/>
          <p:nvPr>
            <p:ph type="body" sz="quarter" idx="1"/>
          </p:nvPr>
        </p:nvSpPr>
        <p:spPr>
          <a:xfrm>
            <a:off x="508000" y="2628900"/>
            <a:ext cx="11988800" cy="1060450"/>
          </a:xfrm>
          <a:prstGeom prst="rect">
            <a:avLst/>
          </a:prstGeom>
        </p:spPr>
        <p:txBody>
          <a:bodyPr/>
          <a:lstStyle/>
          <a:p>
            <a:pPr/>
            <a:r>
              <a:t>数据拼接（Appending）</a:t>
            </a:r>
          </a:p>
        </p:txBody>
      </p:sp>
      <p:pic>
        <p:nvPicPr>
          <p:cNvPr id="206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899" y="3702050"/>
            <a:ext cx="11669002" cy="44312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ower BI概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BI概述</a:t>
            </a:r>
          </a:p>
        </p:txBody>
      </p:sp>
      <p:sp>
        <p:nvSpPr>
          <p:cNvPr id="138" name="A business analytics solution that lets you visualize your data and share insights across your organization.…"/>
          <p:cNvSpPr txBox="1"/>
          <p:nvPr>
            <p:ph type="body" sz="half" idx="1"/>
          </p:nvPr>
        </p:nvSpPr>
        <p:spPr>
          <a:xfrm>
            <a:off x="526109" y="2628900"/>
            <a:ext cx="6044708" cy="6096000"/>
          </a:xfrm>
          <a:prstGeom prst="rect">
            <a:avLst/>
          </a:prstGeom>
        </p:spPr>
        <p:txBody>
          <a:bodyPr anchor="ctr"/>
          <a:lstStyle/>
          <a:p>
            <a:pPr>
              <a:defRPr sz="3200"/>
            </a:pPr>
            <a:r>
              <a:t>A business analytics solution that lets you visualize your data and share insights across your organization. </a:t>
            </a:r>
          </a:p>
          <a:p>
            <a:pPr>
              <a:defRPr sz="3200"/>
            </a:pPr>
            <a:r>
              <a:t>Connect to hundreds of data sources and bring your data to life with live dashboards and reports.</a:t>
            </a:r>
          </a:p>
        </p:txBody>
      </p:sp>
      <p:sp>
        <p:nvSpPr>
          <p:cNvPr id="139" name="Data Preparation &amp; Analysis…"/>
          <p:cNvSpPr txBox="1"/>
          <p:nvPr/>
        </p:nvSpPr>
        <p:spPr>
          <a:xfrm>
            <a:off x="7088557" y="2628900"/>
            <a:ext cx="5390134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280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t>Data Preparation &amp; Analysis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280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t>Visualization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280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t>Collaboration &amp; Sharing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ower Que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Query</a:t>
            </a:r>
          </a:p>
        </p:txBody>
      </p:sp>
      <p:sp>
        <p:nvSpPr>
          <p:cNvPr id="209" name="数据合并（Merging）"/>
          <p:cNvSpPr txBox="1"/>
          <p:nvPr>
            <p:ph type="body" sz="quarter" idx="1"/>
          </p:nvPr>
        </p:nvSpPr>
        <p:spPr>
          <a:xfrm>
            <a:off x="508000" y="2628900"/>
            <a:ext cx="11988800" cy="1013988"/>
          </a:xfrm>
          <a:prstGeom prst="rect">
            <a:avLst/>
          </a:prstGeom>
        </p:spPr>
        <p:txBody>
          <a:bodyPr/>
          <a:lstStyle/>
          <a:p>
            <a:pPr/>
            <a:r>
              <a:t>数据合并（Merging）</a:t>
            </a:r>
          </a:p>
        </p:txBody>
      </p:sp>
      <p:pic>
        <p:nvPicPr>
          <p:cNvPr id="21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412" y="3702050"/>
            <a:ext cx="11275976" cy="5189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ower Que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Query</a:t>
            </a:r>
          </a:p>
        </p:txBody>
      </p:sp>
      <p:pic>
        <p:nvPicPr>
          <p:cNvPr id="21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223" y="3702050"/>
            <a:ext cx="11344354" cy="538165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数据合并（Merging）"/>
          <p:cNvSpPr txBox="1"/>
          <p:nvPr>
            <p:ph type="body" sz="quarter" idx="1"/>
          </p:nvPr>
        </p:nvSpPr>
        <p:spPr>
          <a:xfrm>
            <a:off x="508000" y="2628900"/>
            <a:ext cx="11988800" cy="1013988"/>
          </a:xfrm>
          <a:prstGeom prst="rect">
            <a:avLst/>
          </a:prstGeom>
        </p:spPr>
        <p:txBody>
          <a:bodyPr/>
          <a:lstStyle/>
          <a:p>
            <a:pPr/>
            <a:r>
              <a:t>数据合并（Merging）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ower Que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Query</a:t>
            </a:r>
          </a:p>
        </p:txBody>
      </p:sp>
      <p:sp>
        <p:nvSpPr>
          <p:cNvPr id="217" name="数据转置（Transpose）"/>
          <p:cNvSpPr txBox="1"/>
          <p:nvPr>
            <p:ph type="body" sz="quarter" idx="1"/>
          </p:nvPr>
        </p:nvSpPr>
        <p:spPr>
          <a:xfrm>
            <a:off x="508000" y="2628900"/>
            <a:ext cx="11988800" cy="891560"/>
          </a:xfrm>
          <a:prstGeom prst="rect">
            <a:avLst/>
          </a:prstGeom>
        </p:spPr>
        <p:txBody>
          <a:bodyPr/>
          <a:lstStyle/>
          <a:p>
            <a:pPr/>
            <a:r>
              <a:t>数据转置（Transpose）</a:t>
            </a:r>
          </a:p>
        </p:txBody>
      </p:sp>
      <p:pic>
        <p:nvPicPr>
          <p:cNvPr id="21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3840" y="3702050"/>
            <a:ext cx="8997120" cy="5224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ower Que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Query</a:t>
            </a:r>
          </a:p>
        </p:txBody>
      </p:sp>
      <p:sp>
        <p:nvSpPr>
          <p:cNvPr id="221" name="透视列（Pivot）和逆透视列（Unpivot）"/>
          <p:cNvSpPr txBox="1"/>
          <p:nvPr>
            <p:ph type="body" sz="quarter" idx="1"/>
          </p:nvPr>
        </p:nvSpPr>
        <p:spPr>
          <a:xfrm>
            <a:off x="508000" y="2628900"/>
            <a:ext cx="11988800" cy="958987"/>
          </a:xfrm>
          <a:prstGeom prst="rect">
            <a:avLst/>
          </a:prstGeom>
        </p:spPr>
        <p:txBody>
          <a:bodyPr/>
          <a:lstStyle/>
          <a:p>
            <a:pPr/>
            <a:r>
              <a:t>透视列（Pivot）和逆透视列（Unpivot）</a:t>
            </a:r>
          </a:p>
        </p:txBody>
      </p:sp>
      <p:pic>
        <p:nvPicPr>
          <p:cNvPr id="22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4671" y="3702050"/>
            <a:ext cx="10495458" cy="5254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ower Que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Query</a:t>
            </a:r>
          </a:p>
        </p:txBody>
      </p:sp>
      <p:sp>
        <p:nvSpPr>
          <p:cNvPr id="225" name="其他操作"/>
          <p:cNvSpPr txBox="1"/>
          <p:nvPr>
            <p:ph type="body" sz="quarter" idx="1"/>
          </p:nvPr>
        </p:nvSpPr>
        <p:spPr>
          <a:xfrm>
            <a:off x="508000" y="2628900"/>
            <a:ext cx="11988800" cy="995642"/>
          </a:xfrm>
          <a:prstGeom prst="rect">
            <a:avLst/>
          </a:prstGeom>
        </p:spPr>
        <p:txBody>
          <a:bodyPr/>
          <a:lstStyle/>
          <a:p>
            <a:pPr/>
            <a:r>
              <a:t>其他操作</a:t>
            </a:r>
          </a:p>
        </p:txBody>
      </p:sp>
      <p:pic>
        <p:nvPicPr>
          <p:cNvPr id="226" name="05.Clean-Data-and-Create-Model.png" descr="05.Clean-Data-and-Create-Mod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162" y="3702050"/>
            <a:ext cx="11100476" cy="5292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Data Mode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Data Modeling</a:t>
            </a:r>
          </a:p>
        </p:txBody>
      </p:sp>
      <p:sp>
        <p:nvSpPr>
          <p:cNvPr id="229" name="数据建模"/>
          <p:cNvSpPr txBox="1"/>
          <p:nvPr>
            <p:ph type="body" sz="quarter" idx="1"/>
          </p:nvPr>
        </p:nvSpPr>
        <p:spPr>
          <a:xfrm>
            <a:off x="508000" y="2628900"/>
            <a:ext cx="11988800" cy="822704"/>
          </a:xfrm>
          <a:prstGeom prst="rect">
            <a:avLst/>
          </a:prstGeom>
        </p:spPr>
        <p:txBody>
          <a:bodyPr/>
          <a:lstStyle/>
          <a:p>
            <a:pPr/>
            <a:r>
              <a:t>数据建模</a:t>
            </a:r>
          </a:p>
        </p:txBody>
      </p:sp>
      <p:pic>
        <p:nvPicPr>
          <p:cNvPr id="23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917" y="3702050"/>
            <a:ext cx="11228966" cy="5066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Data Mode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Data Modeling</a:t>
            </a:r>
          </a:p>
        </p:txBody>
      </p:sp>
      <p:sp>
        <p:nvSpPr>
          <p:cNvPr id="233" name="星型模型"/>
          <p:cNvSpPr txBox="1"/>
          <p:nvPr>
            <p:ph type="body" sz="quarter" idx="1"/>
          </p:nvPr>
        </p:nvSpPr>
        <p:spPr>
          <a:xfrm>
            <a:off x="508000" y="2628900"/>
            <a:ext cx="11988800" cy="830170"/>
          </a:xfrm>
          <a:prstGeom prst="rect">
            <a:avLst/>
          </a:prstGeom>
        </p:spPr>
        <p:txBody>
          <a:bodyPr/>
          <a:lstStyle/>
          <a:p>
            <a:pPr/>
            <a:r>
              <a:t>星型模型</a:t>
            </a:r>
          </a:p>
        </p:txBody>
      </p:sp>
      <p:pic>
        <p:nvPicPr>
          <p:cNvPr id="234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764" y="3702050"/>
            <a:ext cx="11045272" cy="5529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Data Mode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Data Modeling</a:t>
            </a:r>
          </a:p>
        </p:txBody>
      </p:sp>
      <p:sp>
        <p:nvSpPr>
          <p:cNvPr id="237" name="事实表和维度表"/>
          <p:cNvSpPr txBox="1"/>
          <p:nvPr>
            <p:ph type="body" sz="quarter" idx="1"/>
          </p:nvPr>
        </p:nvSpPr>
        <p:spPr>
          <a:xfrm>
            <a:off x="508000" y="2628900"/>
            <a:ext cx="11988800" cy="881224"/>
          </a:xfrm>
          <a:prstGeom prst="rect">
            <a:avLst/>
          </a:prstGeom>
        </p:spPr>
        <p:txBody>
          <a:bodyPr/>
          <a:lstStyle/>
          <a:p>
            <a:pPr/>
            <a:r>
              <a:t>事实表和维度表</a:t>
            </a:r>
          </a:p>
        </p:txBody>
      </p:sp>
      <p:pic>
        <p:nvPicPr>
          <p:cNvPr id="23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1037" y="3702050"/>
            <a:ext cx="10602726" cy="5623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Data Mode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Data Modeling</a:t>
            </a:r>
          </a:p>
        </p:txBody>
      </p:sp>
      <p:sp>
        <p:nvSpPr>
          <p:cNvPr id="241" name="表关系（重数）"/>
          <p:cNvSpPr txBox="1"/>
          <p:nvPr>
            <p:ph type="body" sz="quarter" idx="1"/>
          </p:nvPr>
        </p:nvSpPr>
        <p:spPr>
          <a:xfrm>
            <a:off x="508000" y="2628900"/>
            <a:ext cx="11988800" cy="951973"/>
          </a:xfrm>
          <a:prstGeom prst="rect">
            <a:avLst/>
          </a:prstGeom>
        </p:spPr>
        <p:txBody>
          <a:bodyPr/>
          <a:lstStyle/>
          <a:p>
            <a:pPr/>
            <a:r>
              <a:t>表关系（重数）</a:t>
            </a:r>
          </a:p>
        </p:txBody>
      </p:sp>
      <p:pic>
        <p:nvPicPr>
          <p:cNvPr id="24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9116" y="3702050"/>
            <a:ext cx="10186568" cy="510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ower Pivo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Pivot</a:t>
            </a:r>
          </a:p>
        </p:txBody>
      </p:sp>
      <p:sp>
        <p:nvSpPr>
          <p:cNvPr id="245" name="大家在使用Excel时都接触过透视表，Power Pivot很显然是更为强大的透视表，它被称为是Office软件近20年来最伟大的发明，也是Power BI的灵魂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大家在使用Excel时都接触过透视表，Power Pivot很显然是更为强大的透视表，它被称为是Office软件近20年来最伟大的发明，也是Power BI的灵魂。</a:t>
            </a:r>
          </a:p>
          <a:p>
            <a:pPr/>
            <a:r>
              <a:t>Power Pivot使用数据分析表达式（DAX），使用DAX可以通过模型中已有的数据创建新信息。</a:t>
            </a:r>
          </a:p>
          <a:p>
            <a:pPr/>
            <a:r>
              <a:t>DAX包括日期和时间、信息、逻辑、数学、统计、文本等智能函数。DAX中的许多函数跟Excel类似，但DAX执行的结果取决于上下文环境。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ower BI概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BI概述</a:t>
            </a:r>
          </a:p>
        </p:txBody>
      </p:sp>
      <p:pic>
        <p:nvPicPr>
          <p:cNvPr id="142" name="01.What-is-PowerBI.png" descr="01.What-is-PowerB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095" y="2768380"/>
            <a:ext cx="12100610" cy="5817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248" name="DAX核心语法"/>
          <p:cNvSpPr txBox="1"/>
          <p:nvPr>
            <p:ph type="body" sz="quarter" idx="1"/>
          </p:nvPr>
        </p:nvSpPr>
        <p:spPr>
          <a:xfrm>
            <a:off x="508000" y="2628900"/>
            <a:ext cx="11852275" cy="1219200"/>
          </a:xfrm>
          <a:prstGeom prst="rect">
            <a:avLst/>
          </a:prstGeom>
        </p:spPr>
        <p:txBody>
          <a:bodyPr/>
          <a:lstStyle/>
          <a:p>
            <a:pPr/>
            <a:r>
              <a:t>DAX核心语法</a:t>
            </a:r>
          </a:p>
        </p:txBody>
      </p:sp>
      <p:pic>
        <p:nvPicPr>
          <p:cNvPr id="24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015" y="3702050"/>
            <a:ext cx="11302770" cy="4849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252" name="DAX数据类型"/>
          <p:cNvSpPr txBox="1"/>
          <p:nvPr>
            <p:ph type="body" sz="quarter" idx="1"/>
          </p:nvPr>
        </p:nvSpPr>
        <p:spPr>
          <a:xfrm>
            <a:off x="508000" y="2628900"/>
            <a:ext cx="11852275" cy="1219200"/>
          </a:xfrm>
          <a:prstGeom prst="rect">
            <a:avLst/>
          </a:prstGeom>
        </p:spPr>
        <p:txBody>
          <a:bodyPr/>
          <a:lstStyle/>
          <a:p>
            <a:pPr/>
            <a:r>
              <a:t>DAX数据类型</a:t>
            </a:r>
          </a:p>
        </p:txBody>
      </p:sp>
      <p:pic>
        <p:nvPicPr>
          <p:cNvPr id="25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8986" y="3702050"/>
            <a:ext cx="9686828" cy="5293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256" name="DAX运算符"/>
          <p:cNvSpPr txBox="1"/>
          <p:nvPr>
            <p:ph type="body" sz="quarter" idx="1"/>
          </p:nvPr>
        </p:nvSpPr>
        <p:spPr>
          <a:xfrm>
            <a:off x="508000" y="2628900"/>
            <a:ext cx="11852275" cy="1219200"/>
          </a:xfrm>
          <a:prstGeom prst="rect">
            <a:avLst/>
          </a:prstGeom>
        </p:spPr>
        <p:txBody>
          <a:bodyPr/>
          <a:lstStyle/>
          <a:p>
            <a:pPr/>
            <a:r>
              <a:t>DAX运算符</a:t>
            </a:r>
          </a:p>
        </p:txBody>
      </p:sp>
      <p:pic>
        <p:nvPicPr>
          <p:cNvPr id="25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1522" y="3702050"/>
            <a:ext cx="10361756" cy="4611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pic>
        <p:nvPicPr>
          <p:cNvPr id="26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1750" y="3702050"/>
            <a:ext cx="10401300" cy="50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DAX核心函数"/>
          <p:cNvSpPr txBox="1"/>
          <p:nvPr>
            <p:ph type="body" sz="quarter" idx="1"/>
          </p:nvPr>
        </p:nvSpPr>
        <p:spPr>
          <a:xfrm>
            <a:off x="508000" y="2628900"/>
            <a:ext cx="11852275" cy="1219200"/>
          </a:xfrm>
          <a:prstGeom prst="rect">
            <a:avLst/>
          </a:prstGeom>
        </p:spPr>
        <p:txBody>
          <a:bodyPr/>
          <a:lstStyle/>
          <a:p>
            <a:pPr/>
            <a:r>
              <a:t>DAX核心函数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pic>
        <p:nvPicPr>
          <p:cNvPr id="264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330" y="3702050"/>
            <a:ext cx="9856140" cy="5117092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计算列 vs. 度量值"/>
          <p:cNvSpPr txBox="1"/>
          <p:nvPr>
            <p:ph type="body" sz="quarter" idx="1"/>
          </p:nvPr>
        </p:nvSpPr>
        <p:spPr>
          <a:xfrm>
            <a:off x="508000" y="2628900"/>
            <a:ext cx="11852275" cy="1219200"/>
          </a:xfrm>
          <a:prstGeom prst="rect">
            <a:avLst/>
          </a:prstGeom>
        </p:spPr>
        <p:txBody>
          <a:bodyPr/>
          <a:lstStyle/>
          <a:p>
            <a:pPr/>
            <a:r>
              <a:t>计算列 vs. 度量值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268" name="任何DAX都是在上下文中计算的。上下文是公式计值的“环境”，也就是说公式的结果始终受到环境的影响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任何DAX都是在上下文中计算的。上下文是公式计值的“环境”，也就是说公式的结果始终受到环境的影响。</a:t>
            </a:r>
          </a:p>
          <a:p>
            <a:pPr/>
            <a:r>
              <a:t>DAX中有两种上下文，分别是筛选上下文和行上下文，统称为计值上下文。</a:t>
            </a:r>
          </a:p>
          <a:p>
            <a:pPr/>
            <a:r>
              <a:t>DAX中可以转换上下文，即将任何现有的行上下文转换为等效的筛选上下文。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0168" y="6220820"/>
            <a:ext cx="7504360" cy="3387973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272" name="官方文档：https://docs.microsoft.com/zh-cn/training/paths/dax-power-bi/…"/>
          <p:cNvSpPr txBox="1"/>
          <p:nvPr>
            <p:ph type="body" sz="half" idx="1"/>
          </p:nvPr>
        </p:nvSpPr>
        <p:spPr>
          <a:xfrm>
            <a:off x="508000" y="2665183"/>
            <a:ext cx="11868697" cy="3387973"/>
          </a:xfrm>
          <a:prstGeom prst="rect">
            <a:avLst/>
          </a:prstGeom>
        </p:spPr>
        <p:txBody>
          <a:bodyPr/>
          <a:lstStyle/>
          <a:p>
            <a:pPr marL="469900" indent="-469900">
              <a:defRPr sz="2800"/>
            </a:pPr>
            <a:r>
              <a:t>官方文档：</a:t>
            </a:r>
            <a:r>
              <a:rPr u="sng">
                <a:solidFill>
                  <a:srgbClr val="0433FF"/>
                </a:solidFill>
                <a:hlinkClick r:id="rId3" invalidUrl="" action="" tgtFrame="" tooltip="" history="1" highlightClick="0" endSnd="0"/>
              </a:rPr>
              <a:t>https://docs.microsoft.com/zh-cn/training/paths/dax-power-bi/</a:t>
            </a:r>
          </a:p>
          <a:p>
            <a:pPr marL="469900" indent="-469900">
              <a:defRPr sz="2800"/>
            </a:pPr>
            <a:r>
              <a:t>参考手册：</a:t>
            </a:r>
            <a:r>
              <a:rPr u="sng">
                <a:solidFill>
                  <a:srgbClr val="0433FF"/>
                </a:solidFill>
                <a:hlinkClick r:id="rId4" invalidUrl="" action="" tgtFrame="" tooltip="" history="1" highlightClick="0" endSnd="0"/>
              </a:rPr>
              <a:t>https://docs.microsoft.com/zh-cn/dax/dax-function-reference</a:t>
            </a:r>
          </a:p>
          <a:p>
            <a:pPr marL="469900" indent="-469900">
              <a:defRPr sz="2800"/>
            </a:pPr>
            <a:r>
              <a:t>学习资源：</a:t>
            </a:r>
            <a:r>
              <a:rPr u="sng">
                <a:solidFill>
                  <a:srgbClr val="0433FF"/>
                </a:solidFill>
                <a:hlinkClick r:id="rId5" invalidUrl="" action="" tgtFrame="" tooltip="" history="1" highlightClick="0" endSnd="0"/>
              </a:rPr>
              <a:t>https://www.powerbigeek.com/what-is-dax/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275" name="辅助工具 - DAX Studio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辅助工具 - DAX Studio</a:t>
            </a:r>
          </a:p>
        </p:txBody>
      </p:sp>
      <p:pic>
        <p:nvPicPr>
          <p:cNvPr id="276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6094" y="3702050"/>
            <a:ext cx="9812612" cy="5807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279" name="聚合函数/统计函数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聚合函数/统计函数</a:t>
            </a:r>
          </a:p>
        </p:txBody>
      </p:sp>
      <p:graphicFrame>
        <p:nvGraphicFramePr>
          <p:cNvPr id="280" name="表格 2"/>
          <p:cNvGraphicFramePr/>
          <p:nvPr/>
        </p:nvGraphicFramePr>
        <p:xfrm>
          <a:off x="1147171" y="3676650"/>
          <a:ext cx="10414001" cy="530424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592004"/>
                <a:gridCol w="5821996"/>
              </a:tblGrid>
              <a:tr h="565614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ingFang SC Regular"/>
                          <a:ea typeface="PingFang SC Regular"/>
                          <a:cs typeface="PingFang SC Regular"/>
                          <a:sym typeface="PingFang SC Regular"/>
                        </a:rPr>
                        <a:t>函数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ingFang SC Regular"/>
                          <a:ea typeface="PingFang SC Regular"/>
                          <a:cs typeface="PingFang SC Regular"/>
                          <a:sym typeface="PingFang SC Regular"/>
                        </a:rPr>
                        <a:t>说明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2472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SUM / SUMX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求和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17912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AVERAGE / AVERAGEX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求平均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17912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MAX / MAXX / MIN / MINX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最大/最小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17912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COUNT / COUNTX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对非空值/空值进行计数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613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COUNTBLANK / COUNTROWS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对空白单元格计数/对表中的行计数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17912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DISTINCTCOUNT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对非重复值进行计数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17912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STDEV.S / STDEV.P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样本标准差/总体标准差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17912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VAR.S / VAR.P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样本方差/总体方差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17912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MEDIAN / MEDIANX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中位数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613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SAMPLE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随机抽样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283" name="逻辑函数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逻辑函数</a:t>
            </a:r>
          </a:p>
        </p:txBody>
      </p:sp>
      <p:graphicFrame>
        <p:nvGraphicFramePr>
          <p:cNvPr id="284" name="表格 2"/>
          <p:cNvGraphicFramePr/>
          <p:nvPr/>
        </p:nvGraphicFramePr>
        <p:xfrm>
          <a:off x="1143000" y="3683000"/>
          <a:ext cx="10178015" cy="35365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3635909"/>
                <a:gridCol w="6778090"/>
              </a:tblGrid>
              <a:tr h="55478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函数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说明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478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AND / OR / NOT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与/或/非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4810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COALESCE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返回第一个不为空的表达式的值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4810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IF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根据条件是否成立返回对应的值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4810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IFERROR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根据表达式是否出错返回对应的值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4810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SWITCH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根据表达式的值返回多个可能的结果之一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ower BI概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BI概述</a:t>
            </a:r>
          </a:p>
        </p:txBody>
      </p:sp>
      <p:pic>
        <p:nvPicPr>
          <p:cNvPr id="145" name="02.Excel-vs-PowerBI.png" descr="02.Excel-vs-PowerB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0" y="2846683"/>
            <a:ext cx="11988800" cy="5660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287" name="信息函数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信息函数</a:t>
            </a:r>
          </a:p>
        </p:txBody>
      </p:sp>
      <p:graphicFrame>
        <p:nvGraphicFramePr>
          <p:cNvPr id="288" name="表格 2"/>
          <p:cNvGraphicFramePr/>
          <p:nvPr/>
        </p:nvGraphicFramePr>
        <p:xfrm>
          <a:off x="1143000" y="3683000"/>
          <a:ext cx="10178015" cy="35365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476449"/>
                <a:gridCol w="5937551"/>
              </a:tblGrid>
              <a:tr h="55478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函数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说明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478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CONTAINS / CONTAINSROW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检查是否包含指定的值
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4810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HASONEVALUE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检查上下文中是否仅剩下一个非重复值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4810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ISBLANK / ISEMPTY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检查值/表是否为空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4810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ISTEXT / ISNUMBER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检查是否文本/检查是否数值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48105"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PT Mono"/>
                          <a:ea typeface="PT Mono"/>
                          <a:cs typeface="PT Mono"/>
                          <a:sym typeface="PT Mono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PT Mono"/>
                          <a:ea typeface="PT Mono"/>
                          <a:cs typeface="PT Mono"/>
                          <a:sym typeface="PT Mono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291" name="文本函数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文本函数</a:t>
            </a:r>
          </a:p>
        </p:txBody>
      </p:sp>
      <p:graphicFrame>
        <p:nvGraphicFramePr>
          <p:cNvPr id="292" name="表格 2"/>
          <p:cNvGraphicFramePr/>
          <p:nvPr/>
        </p:nvGraphicFramePr>
        <p:xfrm>
          <a:off x="1143000" y="3676650"/>
          <a:ext cx="10297210" cy="5018654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5317159"/>
                <a:gridCol w="5096841"/>
              </a:tblGrid>
              <a:tr h="52705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ingFang SC Regular"/>
                          <a:ea typeface="PingFang SC Regular"/>
                          <a:cs typeface="PingFang SC Regular"/>
                          <a:sym typeface="PingFang SC Regular"/>
                        </a:rPr>
                        <a:t>函数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ingFang SC Regular"/>
                          <a:ea typeface="PingFang SC Regular"/>
                          <a:cs typeface="PingFang SC Regular"/>
                          <a:sym typeface="PingFang SC Regular"/>
                        </a:rPr>
                        <a:t>说明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895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COMBINEVALUES / CONCATENATE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拼接字符串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EXACT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比较两个字符串是否相同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FIND / SEARCH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查找子串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FORMAT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将值按照指定格式处理成字符串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LEFT / RIGHT / MID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取字符串左边/右边/中间的一部分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LEN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获取字符串的字符数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REPLACE / SUBSTITUTE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字符串替换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REPT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按指定的次数重复字符串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LOWER / UPPER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大小写转换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TRIM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删除多余的空格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VALUE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将字符串转换为数值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295" name="数学函数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数学函数</a:t>
            </a:r>
          </a:p>
        </p:txBody>
      </p:sp>
      <p:graphicFrame>
        <p:nvGraphicFramePr>
          <p:cNvPr id="296" name="表格 2"/>
          <p:cNvGraphicFramePr/>
          <p:nvPr/>
        </p:nvGraphicFramePr>
        <p:xfrm>
          <a:off x="1143000" y="3676650"/>
          <a:ext cx="10297210" cy="5018654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5317159"/>
                <a:gridCol w="5096841"/>
              </a:tblGrid>
              <a:tr h="52705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ingFang SC Regular"/>
                          <a:ea typeface="PingFang SC Regular"/>
                          <a:cs typeface="PingFang SC Regular"/>
                          <a:sym typeface="PingFang SC Regular"/>
                        </a:rPr>
                        <a:t>函数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ingFang SC Regular"/>
                          <a:ea typeface="PingFang SC Regular"/>
                          <a:cs typeface="PingFang SC Regular"/>
                          <a:sym typeface="PingFang SC Regular"/>
                        </a:rPr>
                        <a:t>说明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895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ABS / CURRENCY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绝对值 / 货币类型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SIN / COS / TAN / COT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三角函数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ASIN / ACOS / ATAN / ACOT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反三角函数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CEILING / FLOOR / INT / TRUNC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取整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ROUND / ROUNDUP / ROUNDOWN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舍入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LN / LOG / LOG10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对数函数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RAND / RANDBETWEEN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随机数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POWER / EXP / SQRT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求幂/求平方根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GCD / LCM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最大公约数/最小公倍数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RADIANS / DEGREES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角度和弧度转换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DIVIDE / MOD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除法/求模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299" name="日期和时间函数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日期和时间函数</a:t>
            </a:r>
          </a:p>
        </p:txBody>
      </p:sp>
      <p:graphicFrame>
        <p:nvGraphicFramePr>
          <p:cNvPr id="300" name="表格 2"/>
          <p:cNvGraphicFramePr/>
          <p:nvPr/>
        </p:nvGraphicFramePr>
        <p:xfrm>
          <a:off x="1143000" y="3676650"/>
          <a:ext cx="11087517" cy="572589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5125113"/>
                <a:gridCol w="5288886"/>
              </a:tblGrid>
              <a:tr h="60930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ingFang SC Regular"/>
                          <a:ea typeface="PingFang SC Regular"/>
                          <a:cs typeface="PingFang SC Regular"/>
                          <a:sym typeface="PingFang SC Regular"/>
                        </a:rPr>
                        <a:t>函数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ingFang SC Regular"/>
                          <a:ea typeface="PingFang SC Regular"/>
                          <a:cs typeface="PingFang SC Regular"/>
                          <a:sym typeface="PingFang SC Regular"/>
                        </a:rPr>
                        <a:t>说明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6526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NOW / TODAY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获取当前日期时间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YEAR / QUARTER / MONTH / DAY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从日期中获取年/季/月/日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HOUR / MINUTE / SECOND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从时间中获取时/分/秒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WEEKDAY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从日期中获取星期几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WEEKNUM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获取第几周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DATE / TIME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设置日期/时间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DATEDIFF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计算两个日期的间隔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DATEVALUE / TIMEVALUE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将文本转换为日期时间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303" name="时间智能函数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时间智能函数</a:t>
            </a:r>
          </a:p>
        </p:txBody>
      </p:sp>
      <p:graphicFrame>
        <p:nvGraphicFramePr>
          <p:cNvPr id="304" name="表格 2"/>
          <p:cNvGraphicFramePr/>
          <p:nvPr/>
        </p:nvGraphicFramePr>
        <p:xfrm>
          <a:off x="1143000" y="3676650"/>
          <a:ext cx="11087517" cy="572589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5566407"/>
                <a:gridCol w="4847592"/>
              </a:tblGrid>
              <a:tr h="60930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ingFang SC Regular"/>
                          <a:ea typeface="PingFang SC Regular"/>
                          <a:cs typeface="PingFang SC Regular"/>
                          <a:sym typeface="PingFang SC Regular"/>
                        </a:rPr>
                        <a:t>函数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ingFang SC Regular"/>
                          <a:ea typeface="PingFang SC Regular"/>
                          <a:cs typeface="PingFang SC Regular"/>
                          <a:sym typeface="PingFang SC Regular"/>
                        </a:rPr>
                        <a:t>说明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6526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DATEADD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日期向前或向后推移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DATESBETWEEN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指定日期开始到指定日期结束的表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DATESINPERIOD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指定日期、周期和间隔得到日期表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DATESMTD / DATESQTD / DATESYTD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本月至今/本季至今/本年至今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STARTOFMONTH / ENDOFMONTH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获得日期中月份的开始日/结束日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STARTOFQUARTER / ENDOFQUARTER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获得日期中季度的开始日/结束日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STARTOFYEAR / ENDOFYEAR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获得日期中年份的开始日/结束日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579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FIRSTDATE / LASTDATE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获得上下文中的第一个/最后一个日期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307" name="时间智能函数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时间智能函数</a:t>
            </a:r>
          </a:p>
        </p:txBody>
      </p:sp>
      <p:graphicFrame>
        <p:nvGraphicFramePr>
          <p:cNvPr id="308" name="表格 2"/>
          <p:cNvGraphicFramePr/>
          <p:nvPr/>
        </p:nvGraphicFramePr>
        <p:xfrm>
          <a:off x="1143000" y="3676650"/>
          <a:ext cx="11087517" cy="572589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5077340"/>
                <a:gridCol w="5336659"/>
              </a:tblGrid>
              <a:tr h="68251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ingFang SC Regular"/>
                          <a:ea typeface="PingFang SC Regular"/>
                          <a:cs typeface="PingFang SC Regular"/>
                          <a:sym typeface="PingFang SC Regular"/>
                        </a:rPr>
                        <a:t>函数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ingFang SC Regular"/>
                          <a:ea typeface="PingFang SC Regular"/>
                          <a:cs typeface="PingFang SC Regular"/>
                          <a:sym typeface="PingFang SC Regular"/>
                        </a:rPr>
                        <a:t>说明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449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PARALLELPEROID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按指定间隔获取与指定日期平行的日期表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262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SAMEPEROIDLASTYEAR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获取指定日期前一年的日期表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2494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OPENINGBALANCEMONTH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当前上下文中该月份第一天表达式的值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2494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CLOSINGBALANCEMONTH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当前上下文中该月份最后一天表达式的值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262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TOTALMTD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当前上下文中本月至今的表达式的值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262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TOTALQTD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当前上下文中本季至今的表达式的值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262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TOTALYTD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当前上下文中本年至今的表达式的值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311" name="筛选器函数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筛选器函数</a:t>
            </a:r>
          </a:p>
        </p:txBody>
      </p:sp>
      <p:graphicFrame>
        <p:nvGraphicFramePr>
          <p:cNvPr id="312" name="表格 2"/>
          <p:cNvGraphicFramePr/>
          <p:nvPr/>
        </p:nvGraphicFramePr>
        <p:xfrm>
          <a:off x="1143000" y="3676650"/>
          <a:ext cx="9753600" cy="323162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595753"/>
                <a:gridCol w="5818246"/>
              </a:tblGrid>
              <a:tr h="503587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函数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说明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6718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ALL / ALLNOBLANKROW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忽略掉筛选上下文中的筛选器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6718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ALLEXCEPT / ALLSELECTED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忽略掉筛选上下文中的筛选器，除了……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6111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CALCULATE / CALCULATETABLE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在已修改的筛选器上下文中计算表达式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6111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FILTER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通过条件筛选表中的数据并返回表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6111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EARLIER / EARLIEST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在当前上下文中引用上一级/最顶级的值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6111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SELECTEDVALUE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返回上下文中仅剩的一个非重复值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6111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RANK / ROWNUMBER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排名/行号*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6111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RUNNINGSUM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计算累积和*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6111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MOVINGAVERAGE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计算移动平均*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6111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WINDOW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开窗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6111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ORDERBY / PARTITIONBY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在窗口中排序/分区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315" name="表操作函数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表操作函数</a:t>
            </a:r>
          </a:p>
        </p:txBody>
      </p:sp>
      <p:graphicFrame>
        <p:nvGraphicFramePr>
          <p:cNvPr id="316" name="表格 2"/>
          <p:cNvGraphicFramePr/>
          <p:nvPr/>
        </p:nvGraphicFramePr>
        <p:xfrm>
          <a:off x="1143000" y="3676650"/>
          <a:ext cx="9753600" cy="323162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5990194"/>
                <a:gridCol w="4423805"/>
              </a:tblGrid>
              <a:tr h="4995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函数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说明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6345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ADDCOLUMNS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将计算列添加到给定的表
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574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CROSSJOIN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笛卡尔积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574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DISTINCT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根据指定列去重之后得到的表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574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 EXCEPT / INTERSECT / UNION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两张表的差集/交集/并集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574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NATURALINNERJOIN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自然连接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574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NATURALLEFTOUTERJOIN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左外连接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8260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ROW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对原表中每一列聚合得到新的表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574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SELECTDCOLUMNS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用选中的列构造表
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574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SUMMARIZE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生成透视表
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574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TOPN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获取表的前N行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319" name="关系函数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关系函数</a:t>
            </a:r>
          </a:p>
        </p:txBody>
      </p:sp>
      <p:graphicFrame>
        <p:nvGraphicFramePr>
          <p:cNvPr id="320" name="表格 2"/>
          <p:cNvGraphicFramePr/>
          <p:nvPr/>
        </p:nvGraphicFramePr>
        <p:xfrm>
          <a:off x="1143000" y="3676650"/>
          <a:ext cx="9753600" cy="323162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355678"/>
                <a:gridCol w="6058321"/>
              </a:tblGrid>
              <a:tr h="67570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函数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说明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2685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RELATED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从其他表返回相关的值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8717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RELATEDTABLE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在给定筛选器修改的上下文中计算表表达式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8717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USERELATIONSHIP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414141"/>
                          </a:solidFill>
                          <a:latin typeface="PT Mono"/>
                          <a:ea typeface="PT Mono"/>
                          <a:cs typeface="PT Mono"/>
                          <a:sym typeface="PT Mono"/>
                        </a:rPr>
                        <a:t>指定要在特定计算中使用的关系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D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DAX</a:t>
            </a:r>
          </a:p>
        </p:txBody>
      </p:sp>
      <p:sp>
        <p:nvSpPr>
          <p:cNvPr id="323" name="筛选器函数"/>
          <p:cNvSpPr txBox="1"/>
          <p:nvPr>
            <p:ph type="body" sz="quarter" idx="1"/>
          </p:nvPr>
        </p:nvSpPr>
        <p:spPr>
          <a:xfrm>
            <a:off x="508000" y="26289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筛选器函数</a:t>
            </a:r>
          </a:p>
        </p:txBody>
      </p:sp>
      <p:pic>
        <p:nvPicPr>
          <p:cNvPr id="324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3702050"/>
            <a:ext cx="9652000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6400" y="5431614"/>
            <a:ext cx="9652000" cy="330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ower BI概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BI概述</a:t>
            </a:r>
          </a:p>
        </p:txBody>
      </p:sp>
      <p:sp>
        <p:nvSpPr>
          <p:cNvPr id="148" name="Power BI Desktop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Power BI Desktop</a:t>
            </a:r>
          </a:p>
          <a:p>
            <a:pPr lvl="1"/>
            <a:r>
              <a:t>连接数据源 / 数据清洗和建模 / 创建视觉对象 / 生成报表 / 分享工作成果</a:t>
            </a:r>
          </a:p>
          <a:p>
            <a:pPr lvl="1"/>
            <a:r>
              <a:t>下载地址：</a:t>
            </a:r>
            <a:r>
              <a:rPr u="sng">
                <a:solidFill>
                  <a:srgbClr val="0433FF"/>
                </a:solidFill>
                <a:hlinkClick r:id="rId2" invalidUrl="" action="" tgtFrame="" tooltip="" history="1" highlightClick="0" endSnd="0"/>
              </a:rPr>
              <a:t>https://powerbi.microsoft.com/zh-cn/desktop/</a:t>
            </a:r>
          </a:p>
          <a:p>
            <a:pPr/>
            <a:r>
              <a:t>Power BI Pro / Premium</a:t>
            </a:r>
          </a:p>
          <a:p>
            <a:pPr/>
            <a:r>
              <a:t>Power BI Mobile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分享和协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分享和协作</a:t>
            </a:r>
          </a:p>
        </p:txBody>
      </p:sp>
      <p:pic>
        <p:nvPicPr>
          <p:cNvPr id="32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83" y="2784797"/>
            <a:ext cx="12195034" cy="5784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分享与协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分享与协作</a:t>
            </a:r>
          </a:p>
        </p:txBody>
      </p:sp>
      <p:pic>
        <p:nvPicPr>
          <p:cNvPr id="33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9213" y="2477118"/>
            <a:ext cx="11806374" cy="6399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分享与协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分享与协作</a:t>
            </a:r>
          </a:p>
        </p:txBody>
      </p:sp>
      <p:grpSp>
        <p:nvGrpSpPr>
          <p:cNvPr id="336" name="成组"/>
          <p:cNvGrpSpPr/>
          <p:nvPr/>
        </p:nvGrpSpPr>
        <p:grpSpPr>
          <a:xfrm>
            <a:off x="324961" y="3487813"/>
            <a:ext cx="4336336" cy="4393260"/>
            <a:chOff x="0" y="0"/>
            <a:chExt cx="4336334" cy="4393259"/>
          </a:xfrm>
        </p:grpSpPr>
        <p:pic>
          <p:nvPicPr>
            <p:cNvPr id="334" name="pasted-image.png" descr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063" y="0"/>
              <a:ext cx="4317273" cy="4378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5" name="本地运行Gateway服务"/>
            <p:cNvSpPr txBox="1"/>
            <p:nvPr/>
          </p:nvSpPr>
          <p:spPr>
            <a:xfrm>
              <a:off x="-1" y="3936059"/>
              <a:ext cx="2661159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/>
              <a:r>
                <a:t>本地运行Gateway服务</a:t>
              </a:r>
            </a:p>
          </p:txBody>
        </p:sp>
      </p:grpSp>
      <p:grpSp>
        <p:nvGrpSpPr>
          <p:cNvPr id="339" name="成组"/>
          <p:cNvGrpSpPr/>
          <p:nvPr/>
        </p:nvGrpSpPr>
        <p:grpSpPr>
          <a:xfrm>
            <a:off x="4946058" y="2360207"/>
            <a:ext cx="7714718" cy="6633386"/>
            <a:chOff x="0" y="0"/>
            <a:chExt cx="7714716" cy="6633384"/>
          </a:xfrm>
        </p:grpSpPr>
        <p:pic>
          <p:nvPicPr>
            <p:cNvPr id="337" name="pasted-image.png" descr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714717" cy="6633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8" name="服务器检测到网关，配置定时刷新任务"/>
            <p:cNvSpPr txBox="1"/>
            <p:nvPr/>
          </p:nvSpPr>
          <p:spPr>
            <a:xfrm>
              <a:off x="3012194" y="6162854"/>
              <a:ext cx="467026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/>
              <a:r>
                <a:t>服务器检测到网关，配置定时刷新任务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分享与协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分享与协作</a:t>
            </a:r>
          </a:p>
        </p:txBody>
      </p:sp>
      <p:pic>
        <p:nvPicPr>
          <p:cNvPr id="34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900" y="2473638"/>
            <a:ext cx="11811000" cy="6406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分享与协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分享与协作</a:t>
            </a:r>
          </a:p>
        </p:txBody>
      </p:sp>
      <p:pic>
        <p:nvPicPr>
          <p:cNvPr id="34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900" y="2471760"/>
            <a:ext cx="11811000" cy="6410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分享和协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分享和协作</a:t>
            </a:r>
          </a:p>
        </p:txBody>
      </p:sp>
      <p:pic>
        <p:nvPicPr>
          <p:cNvPr id="34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2703241"/>
            <a:ext cx="12192000" cy="5947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ower BI概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BI概述</a:t>
            </a:r>
          </a:p>
        </p:txBody>
      </p:sp>
      <p:pic>
        <p:nvPicPr>
          <p:cNvPr id="15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270" y="2605173"/>
            <a:ext cx="11828260" cy="6143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ower BI界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BI界面</a:t>
            </a:r>
          </a:p>
        </p:txBody>
      </p:sp>
      <p:pic>
        <p:nvPicPr>
          <p:cNvPr id="154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420" y="2322826"/>
            <a:ext cx="11663960" cy="6708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ower BI界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BI界面</a:t>
            </a:r>
          </a:p>
        </p:txBody>
      </p:sp>
      <p:sp>
        <p:nvSpPr>
          <p:cNvPr id="157" name="报表：创建视觉对象并生成报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报表：创建视觉对象并生成报表。</a:t>
            </a:r>
          </a:p>
          <a:p>
            <a:pPr/>
            <a:r>
              <a:t>数据：查看与报表关联的数据模型中使用的表、度量值和其他数据，可以实现对数据的转换和处理。</a:t>
            </a:r>
          </a:p>
          <a:p>
            <a:pPr/>
            <a:r>
              <a:t>模型：查看和管理数据模型中的表关系。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ower BI使用步骤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Power BI使用步骤</a:t>
            </a:r>
          </a:p>
        </p:txBody>
      </p:sp>
      <p:sp>
        <p:nvSpPr>
          <p:cNvPr id="160" name="获取数据"/>
          <p:cNvSpPr txBox="1"/>
          <p:nvPr>
            <p:ph type="body" sz="quarter" idx="1"/>
          </p:nvPr>
        </p:nvSpPr>
        <p:spPr>
          <a:xfrm>
            <a:off x="508000" y="2628900"/>
            <a:ext cx="4494648" cy="1219200"/>
          </a:xfrm>
          <a:prstGeom prst="rect">
            <a:avLst/>
          </a:prstGeom>
        </p:spPr>
        <p:txBody>
          <a:bodyPr/>
          <a:lstStyle/>
          <a:p>
            <a:pPr/>
            <a:r>
              <a:t>获取数据</a:t>
            </a:r>
          </a:p>
        </p:txBody>
      </p:sp>
      <p:pic>
        <p:nvPicPr>
          <p:cNvPr id="16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3508" y="3809648"/>
            <a:ext cx="8739751" cy="1147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8691" y="2475823"/>
            <a:ext cx="5927921" cy="640215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线条"/>
          <p:cNvSpPr/>
          <p:nvPr/>
        </p:nvSpPr>
        <p:spPr>
          <a:xfrm flipH="1" flipV="1">
            <a:off x="2520117" y="4779832"/>
            <a:ext cx="459138" cy="849391"/>
          </a:xfrm>
          <a:prstGeom prst="line">
            <a:avLst/>
          </a:prstGeom>
          <a:ln w="76200">
            <a:solidFill>
              <a:srgbClr val="FF26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Class="entr" nodeType="after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1" dur="8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2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